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sldIdLst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5pPr>
    <a:lvl6pPr marL="2286000" algn="l" defTabSz="914400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6pPr>
    <a:lvl7pPr marL="2743200" algn="l" defTabSz="914400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7pPr>
    <a:lvl8pPr marL="3200400" algn="l" defTabSz="914400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8pPr>
    <a:lvl9pPr marL="3657600" algn="l" defTabSz="914400" rtl="0" eaLnBrk="1" latinLnBrk="0" hangingPunct="1">
      <a:defRPr sz="3600" kern="1200">
        <a:solidFill>
          <a:srgbClr val="422E1F"/>
        </a:solidFill>
        <a:latin typeface="Bodoni SvtyTwo ITC TT-Book" charset="0"/>
        <a:ea typeface="ヒラギノ明朝 ProN W3" charset="0"/>
        <a:cs typeface="ヒラギノ明朝 ProN W3" charset="0"/>
        <a:sym typeface="Bodoni SvtyTwo ITC TT-Boo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92400"/>
            <a:ext cx="57404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92400"/>
            <a:ext cx="57404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7696200"/>
            <a:ext cx="2908300" cy="162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96200"/>
            <a:ext cx="8572500" cy="162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533400"/>
            <a:ext cx="29083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92400"/>
            <a:ext cx="57404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92400"/>
            <a:ext cx="57404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533400"/>
            <a:ext cx="29083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533400"/>
            <a:ext cx="29083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39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686800"/>
            <a:ext cx="57404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86800"/>
            <a:ext cx="5740400" cy="63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533400"/>
            <a:ext cx="29083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130800"/>
            <a:ext cx="574040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130800"/>
            <a:ext cx="5740400" cy="132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2425700"/>
            <a:ext cx="2908300" cy="402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5700"/>
            <a:ext cx="8572500" cy="402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00" y="2692400"/>
            <a:ext cx="2705100" cy="652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10700" y="533400"/>
            <a:ext cx="29083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85725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3400"/>
            <a:ext cx="5740400" cy="868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829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82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054600"/>
            <a:ext cx="270510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300" y="5054600"/>
            <a:ext cx="2705100" cy="125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57750" y="2413000"/>
            <a:ext cx="1390650" cy="389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0"/>
            <a:ext cx="4019550" cy="389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85800" y="7696200"/>
            <a:ext cx="11633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85800" y="8686800"/>
            <a:ext cx="116332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0900" y="520700"/>
            <a:ext cx="11277600" cy="728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7200"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4400"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1600"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8800" algn="ctr" rtl="0" fontAlgn="base">
        <a:lnSpc>
          <a:spcPct val="120000"/>
        </a:lnSpc>
        <a:spcBef>
          <a:spcPts val="24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85800" y="533400"/>
            <a:ext cx="11633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1268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85800" y="2692400"/>
            <a:ext cx="11633200" cy="652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" y="1993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85800" y="533400"/>
            <a:ext cx="11633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2292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85800" y="2692400"/>
            <a:ext cx="11633200" cy="652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" y="1993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2692400"/>
            <a:ext cx="5562600" cy="652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" y="1993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685800" y="533400"/>
            <a:ext cx="11633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pic>
        <p:nvPicPr>
          <p:cNvPr id="2054" name="Picture 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6378575" y="3227388"/>
            <a:ext cx="6769100" cy="5397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10160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605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9050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3495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8067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639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7211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783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" y="1993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685800" y="533400"/>
            <a:ext cx="11633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6756400" y="2692400"/>
            <a:ext cx="5562600" cy="652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" y="4787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685800" y="2425700"/>
            <a:ext cx="11633200" cy="231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6149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685800" y="5130800"/>
            <a:ext cx="116332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85800" y="3149600"/>
            <a:ext cx="11633200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" y="1993900"/>
            <a:ext cx="12928600" cy="19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685800" y="533400"/>
            <a:ext cx="116332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8197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685800" y="2692400"/>
            <a:ext cx="5562600" cy="652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20000"/>
        </a:lnSpc>
        <a:spcBef>
          <a:spcPts val="2400"/>
        </a:spcBef>
        <a:spcAft>
          <a:spcPct val="0"/>
        </a:spcAft>
        <a:buSzPct val="15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533400"/>
            <a:ext cx="11633200" cy="868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marL="5715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marL="9652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marL="14097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marL="18542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marL="22987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27559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32131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36703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4127500" indent="-571500" algn="l" rtl="0" fontAlgn="base">
        <a:lnSpc>
          <a:spcPct val="140000"/>
        </a:lnSpc>
        <a:spcBef>
          <a:spcPts val="2400"/>
        </a:spcBef>
        <a:spcAft>
          <a:spcPct val="0"/>
        </a:spcAft>
        <a:buSzPct val="155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5700" y="7721600"/>
            <a:ext cx="8890000" cy="20240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0845">
            <a:off x="838200" y="4737100"/>
            <a:ext cx="5245100" cy="25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700" y="-3048000"/>
            <a:ext cx="7620000" cy="51133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685800" y="2413000"/>
            <a:ext cx="5562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title style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685800" y="5054600"/>
            <a:ext cx="5562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odoni SvtyTwo ITC TT-Book" charset="0"/>
              </a:rPr>
              <a:t>Click to edit Master text styles</a:t>
            </a:r>
          </a:p>
          <a:p>
            <a:pPr lvl="1"/>
            <a:r>
              <a:rPr lang="en-US" smtClean="0">
                <a:sym typeface="Bodoni SvtyTwo ITC TT-Book" charset="0"/>
              </a:rPr>
              <a:t>Second level</a:t>
            </a:r>
          </a:p>
          <a:p>
            <a:pPr lvl="2"/>
            <a:r>
              <a:rPr lang="en-US" smtClean="0">
                <a:sym typeface="Bodoni SvtyTwo ITC TT-Book" charset="0"/>
              </a:rPr>
              <a:t>Third level</a:t>
            </a:r>
          </a:p>
          <a:p>
            <a:pPr lvl="3"/>
            <a:r>
              <a:rPr lang="en-US" smtClean="0">
                <a:sym typeface="Bodoni SvtyTwo ITC TT-Book" charset="0"/>
              </a:rPr>
              <a:t>Fourth level</a:t>
            </a:r>
          </a:p>
          <a:p>
            <a:pPr lvl="4"/>
            <a:r>
              <a:rPr lang="en-US" smtClean="0">
                <a:sym typeface="Bodoni SvtyTwo ITC TT-Book" charset="0"/>
              </a:rPr>
              <a:t>Fifth level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400000">
            <a:off x="6378575" y="2147888"/>
            <a:ext cx="6769100" cy="5397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Bodoni SvtyTwo ITC TT-Book" charset="0"/>
          <a:ea typeface="ヒラギノ明朝 ProN W3" charset="0"/>
          <a:cs typeface="ヒラギノ明朝 ProN W3" charset="0"/>
          <a:sym typeface="Bodoni SvtyTwo ITC TT-Book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Bodoni SvtyTwo ITC TT-Book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35000"/>
            <a:ext cx="10655300" cy="7048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CEREBRUM</a:t>
            </a:r>
          </a:p>
        </p:txBody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sensory detection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motor control of skeletal muscles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CEREBELLUM</a:t>
            </a:r>
          </a:p>
        </p:txBody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second largest portion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fine motor coordination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body movement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posture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balance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016000" lvl="1">
              <a:buFontTx/>
              <a:buBlip>
                <a:blip r:embed="rId3"/>
              </a:buBlip>
            </a:pPr>
            <a:r>
              <a:rPr lang="en-US"/>
              <a:t>parts: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medulla oblongata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pons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midbrain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016000" lvl="1">
              <a:buFontTx/>
              <a:buBlip>
                <a:blip r:embed="rId3"/>
              </a:buBlip>
            </a:pPr>
            <a:r>
              <a:rPr lang="en-US"/>
              <a:t>controls: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heart rate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constriction of blood vessels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digestion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respiration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2396788" cy="9550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650" y="26797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xfrm>
            <a:off x="787400" y="2578100"/>
            <a:ext cx="5562600" cy="6527800"/>
          </a:xfrm>
          <a:ln/>
        </p:spPr>
        <p:txBody>
          <a:bodyPr/>
          <a:lstStyle/>
          <a:p>
            <a:pPr marL="1460500" lvl="2">
              <a:buFontTx/>
              <a:buBlip>
                <a:blip r:embed="rId3"/>
              </a:buBlip>
            </a:pPr>
            <a:r>
              <a:rPr lang="en-US"/>
              <a:t>bundle of interneurons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surrounded by the vertebral column</a:t>
            </a:r>
          </a:p>
          <a:p>
            <a:pPr marL="1460500" lvl="2">
              <a:buFontTx/>
              <a:buBlip>
                <a:blip r:embed="rId3"/>
              </a:buBlip>
            </a:pPr>
            <a:r>
              <a:rPr lang="en-US"/>
              <a:t>cranium to hip area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SPINAL CORD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460500" lvl="2">
              <a:buFontTx/>
              <a:buBlip>
                <a:blip r:embed="rId3"/>
              </a:buBlip>
            </a:pPr>
            <a:r>
              <a:rPr lang="en-US"/>
              <a:t>provides connection b/w the brain and the extremities &amp; region of the body associated with reflex 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Functions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gathers &amp; interprets information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responds to the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350" y="26797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Two Parts</a:t>
            </a:r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Central Nervous System (CNS)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Peripheral Nervous System (PNS)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Organs of CNS</a:t>
            </a:r>
          </a:p>
        </p:txBody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brain 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spinal 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Organs of PNS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 dirty="0"/>
              <a:t>all other parts of nervous system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nerves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>
          <a:xfrm>
            <a:off x="685800" y="520700"/>
            <a:ext cx="11633200" cy="1155700"/>
          </a:xfrm>
          <a:ln/>
        </p:spPr>
        <p:txBody>
          <a:bodyPr/>
          <a:lstStyle/>
          <a:p>
            <a:r>
              <a:rPr lang="en-US"/>
              <a:t>The Peripheral Nervous System</a:t>
            </a:r>
          </a:p>
        </p:txBody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What is a nerve?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collection of axons bundled together with blood vessels and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Parts of the PNS</a:t>
            </a:r>
          </a:p>
        </p:txBody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Somatic Nervous System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Autonomic Nervous System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0" y="8801100"/>
            <a:ext cx="3186113" cy="660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Bodoni SvtyTwo ITC TT-Book" charset="0"/>
                <a:cs typeface="Bodoni SvtyTwo ITC TT-Book" charset="0"/>
              </a:rPr>
              <a:t>Read page 229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Central Nervous System</a:t>
            </a:r>
          </a:p>
        </p:txBody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BRAIN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control center for the body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each region associated w/ specific functions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2654300"/>
            <a:ext cx="5321300" cy="6540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CEREBRUM</a:t>
            </a:r>
          </a:p>
        </p:txBody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2667000"/>
            <a:ext cx="5562600" cy="6527800"/>
          </a:xfrm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divided into right and left hemispheres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conscious functionings</a:t>
            </a:r>
          </a:p>
          <a:p>
            <a:pPr marL="1016000" lvl="1">
              <a:buFontTx/>
              <a:buBlip>
                <a:blip r:embed="rId3"/>
              </a:buBlip>
            </a:pPr>
            <a:r>
              <a:rPr lang="en-US"/>
              <a:t>interpreting stimuli from senses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s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&amp; Bullets - 2 Colum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Righ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">
  <a:themeElements>
    <a:clrScheme name="">
      <a:dk1>
        <a:srgbClr val="422E1F"/>
      </a:dk1>
      <a:lt1>
        <a:srgbClr val="BDD1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BE5ED"/>
      </a:accent3>
      <a:accent4>
        <a:srgbClr val="3726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Bodoni SvtyTwo ITC TT-Book"/>
        <a:ea typeface="ヒラギノ明朝 ProN W3"/>
        <a:cs typeface="ヒラギノ明朝 ProN W3"/>
      </a:majorFont>
      <a:minorFont>
        <a:latin typeface="Bodoni SvtyTwo ITC TT-Book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422E1F"/>
            </a:solidFill>
            <a:effectLst/>
            <a:latin typeface="Bodoni SvtyTwo ITC TT-Book" charset="0"/>
            <a:ea typeface="ヒラギノ明朝 ProN W3" charset="0"/>
            <a:cs typeface="ヒラギノ明朝 ProN W3" charset="0"/>
            <a:sym typeface="Bodoni SvtyTwo ITC TT-Book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Pages>0</Pages>
  <Words>176</Words>
  <Characters>0</Characters>
  <Application>Microsoft Office PowerPoint</Application>
  <PresentationFormat>Custom</PresentationFormat>
  <Lines>0</Lines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Bodoni SvtyTwo ITC TT-Book</vt:lpstr>
      <vt:lpstr>ヒラギノ明朝 ProN W3</vt:lpstr>
      <vt:lpstr>Times</vt:lpstr>
      <vt:lpstr>B Times Bold</vt:lpstr>
      <vt:lpstr>Photo - Horizontal</vt:lpstr>
      <vt:lpstr>Title, Bullets &amp; Photo</vt:lpstr>
      <vt:lpstr>Blank</vt:lpstr>
      <vt:lpstr>Title &amp; Bullets - Right</vt:lpstr>
      <vt:lpstr>Title &amp; Subtitle</vt:lpstr>
      <vt:lpstr>Title - Center</vt:lpstr>
      <vt:lpstr>Title &amp; Bullets - Left</vt:lpstr>
      <vt:lpstr>Bullets</vt:lpstr>
      <vt:lpstr>Photo - Vertical</vt:lpstr>
      <vt:lpstr>Title &amp; Bullets - 2 Columns</vt:lpstr>
      <vt:lpstr>Title &amp; Bullets</vt:lpstr>
      <vt:lpstr>Nervous System</vt:lpstr>
      <vt:lpstr>Functions</vt:lpstr>
      <vt:lpstr>Two Parts</vt:lpstr>
      <vt:lpstr>Organs of CNS</vt:lpstr>
      <vt:lpstr>Organs of PNS</vt:lpstr>
      <vt:lpstr>The Peripheral Nervous System</vt:lpstr>
      <vt:lpstr>Parts of the PNS</vt:lpstr>
      <vt:lpstr>The Central Nervous System</vt:lpstr>
      <vt:lpstr>CEREBRUM</vt:lpstr>
      <vt:lpstr>CEREBRUM</vt:lpstr>
      <vt:lpstr>CEREBELLUM</vt:lpstr>
      <vt:lpstr>BRAIN STEM</vt:lpstr>
      <vt:lpstr>BRAIN STEM</vt:lpstr>
      <vt:lpstr>Slide 14</vt:lpstr>
      <vt:lpstr>SPINAL CORD</vt:lpstr>
      <vt:lpstr>SPINAL CORD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subject/>
  <dc:creator/>
  <cp:keywords/>
  <dc:description/>
  <cp:lastModifiedBy>CCS</cp:lastModifiedBy>
  <cp:revision>4</cp:revision>
  <dcterms:modified xsi:type="dcterms:W3CDTF">2012-01-04T20:53:43Z</dcterms:modified>
</cp:coreProperties>
</file>